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44"/>
  </p:notesMasterIdLst>
  <p:handoutMasterIdLst>
    <p:handoutMasterId r:id="rId45"/>
  </p:handoutMasterIdLst>
  <p:sldIdLst>
    <p:sldId id="256" r:id="rId5"/>
    <p:sldId id="258" r:id="rId6"/>
    <p:sldId id="267" r:id="rId7"/>
    <p:sldId id="268" r:id="rId8"/>
    <p:sldId id="269" r:id="rId9"/>
    <p:sldId id="259" r:id="rId10"/>
    <p:sldId id="260" r:id="rId11"/>
    <p:sldId id="261" r:id="rId12"/>
    <p:sldId id="270" r:id="rId13"/>
    <p:sldId id="263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64" r:id="rId40"/>
    <p:sldId id="265" r:id="rId41"/>
    <p:sldId id="266" r:id="rId42"/>
    <p:sldId id="26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256"/>
            <p14:sldId id="258"/>
            <p14:sldId id="267"/>
            <p14:sldId id="268"/>
            <p14:sldId id="269"/>
            <p14:sldId id="259"/>
            <p14:sldId id="260"/>
            <p14:sldId id="261"/>
            <p14:sldId id="270"/>
            <p14:sldId id="263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64"/>
            <p14:sldId id="265"/>
            <p14:sldId id="266"/>
            <p14:sldId id="262"/>
          </p14:sldIdLst>
        </p14:section>
        <p14:section name="Content Layouts" id="{9FAAE9DC-6B47-4489-8D39-F9B192C11667}">
          <p14:sldIdLst/>
        </p14:section>
        <p14:section name="Closing Slide" id="{43749174-0982-4D47-991C-15D33C33AAFE}">
          <p14:sldIdLst/>
        </p14:section>
        <p14:section name="Slide starters" id="{A9C746AC-6EA9-450E-BBE0-B0658637B2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B3"/>
    <a:srgbClr val="D9D9D9"/>
    <a:srgbClr val="C25608"/>
    <a:srgbClr val="55565A"/>
    <a:srgbClr val="E1E2DF"/>
    <a:srgbClr val="008770"/>
    <a:srgbClr val="D0D0CE"/>
    <a:srgbClr val="B1B3B3"/>
    <a:srgbClr val="888B8D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69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00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t>2/17/22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0731D95-A68D-4931-A450-EA03140CA31D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9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1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9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2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p2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2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2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p2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p2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8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p2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9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3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0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3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2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3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0731D95-A68D-4931-A450-EA03140CA31D}" type="slidenum">
              <a:rPr lang="en-US" sz="1400" b="0" strike="noStrike" spc="-1">
                <a:latin typeface="Times New Roman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9923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0731D95-A68D-4931-A450-EA03140CA31D}" type="slidenum">
              <a:rPr lang="en-US" sz="1400" b="0" strike="noStrike" spc="-1">
                <a:latin typeface="Times New Roman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80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E9F4DA2-1D38-4907-BCA1-8746F7344109}" type="slidenum">
              <a:rPr lang="en-US" sz="1400" b="0" strike="noStrike" spc="-1">
                <a:latin typeface="Times New Roman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7696D3E-7EB3-493C-8F74-F8BEBABC2E0F}" type="slidenum">
              <a:rPr lang="en-US" sz="1400" b="0" strike="noStrike" spc="-1">
                <a:latin typeface="Times New Roman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n on 1214">
            <a:extLst>
              <a:ext uri="{FF2B5EF4-FFF2-40B4-BE49-F238E27FC236}">
                <a16:creationId xmlns:a16="http://schemas.microsoft.com/office/drawing/2014/main" id="{43823200-3273-4249-8BE1-23817C6980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81"/>
            <a:ext cx="12192000" cy="52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901315" y="318697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Python a quick Intro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901315" y="1711318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Harmeet Bhatia 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901397" y="2451600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6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1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6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3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chemeClr val="accent6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53E4534-075F-B54C-B4B0-142E4653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33F32B6-2540-374D-8DC3-A0D6A489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866676-7CDA-894F-8A98-663F7B075C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22" y="1"/>
            <a:ext cx="5610578" cy="34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864245" y="3136544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864245" y="4529165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864327" y="5269447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9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BB88E3B-48C9-934E-B02B-96FEF543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D53C22C-150A-4046-BA43-28026F39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[blank]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086E-C569-7141-B6A5-7BD1572CB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10F0FEB-CFA5-2C45-B870-C5F1DC7F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1079B6-058B-EB48-BB06-7E68178E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0646E3-1C33-3A43-BA91-6538A2D0B727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35F66-2486-4442-B2C7-78DB908DA7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5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11" name="Picture 10" descr="Chart, icon, sunburst chart&#10;&#10;Description automatically generated">
            <a:extLst>
              <a:ext uri="{FF2B5EF4-FFF2-40B4-BE49-F238E27FC236}">
                <a16:creationId xmlns:a16="http://schemas.microsoft.com/office/drawing/2014/main" id="{62181A52-1C46-BA40-906F-1F75160A18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643" y="0"/>
            <a:ext cx="4490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0F0C83-5F0B-CB4A-B5CE-A4C4B7EADA49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07C6A-2B73-C047-98E7-B51FC37EB8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A2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49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8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0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73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7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83477" y="3781825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83395" y="5090884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283477" y="5831166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8D00CF1-9C93-2146-A850-824CD33784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20" y="-25917"/>
            <a:ext cx="7661138" cy="457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609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3B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9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1C7E6-10C3-5742-AAEE-8A352823E9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5" y="-33801"/>
            <a:ext cx="12179765" cy="689180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854535" y="2906603"/>
            <a:ext cx="5678518" cy="1051034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Demonstration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854535" y="4122057"/>
            <a:ext cx="5678518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</p:spTree>
    <p:extLst>
      <p:ext uri="{BB962C8B-B14F-4D97-AF65-F5344CB8AC3E}">
        <p14:creationId xmlns:p14="http://schemas.microsoft.com/office/powerpoint/2010/main" val="355836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F5A5A4-DD47-7341-A76A-BD0CAD97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633C245-C634-1445-97C9-13A42089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DE5CE-BB6F-164C-9F33-3B9234201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7" y="3027842"/>
            <a:ext cx="4679270" cy="802315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408F81-CA9C-2A43-A827-06D56D67EA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173" y="2665068"/>
            <a:ext cx="5100920" cy="15278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7D95D7-7E6C-AE4E-A909-867F4BE55BD9}"/>
              </a:ext>
            </a:extLst>
          </p:cNvPr>
          <p:cNvSpPr/>
          <p:nvPr userDrawn="1"/>
        </p:nvSpPr>
        <p:spPr>
          <a:xfrm>
            <a:off x="0" y="0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A8BDC-B144-494E-AE51-70F87B8A0606}"/>
              </a:ext>
            </a:extLst>
          </p:cNvPr>
          <p:cNvSpPr/>
          <p:nvPr userDrawn="1"/>
        </p:nvSpPr>
        <p:spPr>
          <a:xfrm>
            <a:off x="0" y="4542312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04997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and 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016A4-6A32-6F4C-BF51-31ACDCE898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8" cy="6898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41F57-F71C-B24A-A0B8-FD20602E952E}"/>
              </a:ext>
            </a:extLst>
          </p:cNvPr>
          <p:cNvSpPr txBox="1"/>
          <p:nvPr userDrawn="1"/>
        </p:nvSpPr>
        <p:spPr>
          <a:xfrm>
            <a:off x="4013200" y="2214880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9C6CD-A919-234E-A8D8-C1F75A8086D8}"/>
              </a:ext>
            </a:extLst>
          </p:cNvPr>
          <p:cNvSpPr txBox="1"/>
          <p:nvPr userDrawn="1"/>
        </p:nvSpPr>
        <p:spPr>
          <a:xfrm>
            <a:off x="5811520" y="146304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7540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739127"/>
            <a:ext cx="2535345" cy="11516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FC5AB6-528D-734A-B2D3-338D328A49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185" y="-127577"/>
            <a:ext cx="3172467" cy="18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rgbClr val="C2560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29A1C7-7998-D741-A9EC-21C894C494CA}"/>
              </a:ext>
            </a:extLst>
          </p:cNvPr>
          <p:cNvSpPr/>
          <p:nvPr userDrawn="1"/>
        </p:nvSpPr>
        <p:spPr>
          <a:xfrm>
            <a:off x="495300" y="1828800"/>
            <a:ext cx="11315700" cy="4075113"/>
          </a:xfrm>
          <a:prstGeom prst="rect">
            <a:avLst/>
          </a:prstGeom>
          <a:ln>
            <a:noFill/>
          </a:ln>
        </p:spPr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2376FA20-CADA-CF41-BA63-D6FB75E8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6793" y="1440273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First Point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CD86A94-0A14-5D44-8FCA-A8F1159841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1800" y="219861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Second Point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C616C851-4960-754F-9C26-36C6737501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72124" y="3050633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Third Point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826CF336-821E-7B49-AA66-EAA131E5FF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72124" y="388459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Fourth Point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6F169A95-174A-124B-9772-9D5F83D6A0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01800" y="4732216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Fifth Point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22463D1E-16E4-8946-9B23-988B79430E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6793" y="5504468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Sixth Point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FCF04B-C6A0-114F-914B-CA0DE5E674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2801" y="1260371"/>
            <a:ext cx="759081" cy="759081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5DE9BCB-C53A-D44B-80EF-8526D4823C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041" y="205836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3FFA5F2-5D28-3349-AC9F-9FC45F5BED8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0073" y="2856367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BB4E69F-F813-C549-9422-C6EE5E20DA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0073" y="3654365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0B27227E-FB9A-804D-86EE-B413AC12EA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041" y="4452363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49A67E01-93D4-1143-9C58-7C6FADBD8A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801" y="525035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46ED726-AECC-0542-ADAF-8AA52FF64D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5300" y="636719"/>
            <a:ext cx="8963025" cy="5334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Session Agenda – Insert Own Graphics</a:t>
            </a:r>
          </a:p>
        </p:txBody>
      </p:sp>
    </p:spTree>
    <p:extLst>
      <p:ext uri="{BB962C8B-B14F-4D97-AF65-F5344CB8AC3E}">
        <p14:creationId xmlns:p14="http://schemas.microsoft.com/office/powerpoint/2010/main" val="19456836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35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23DC9-B854-C04B-BD41-38B271D1F2B4}"/>
              </a:ext>
            </a:extLst>
          </p:cNvPr>
          <p:cNvSpPr txBox="1"/>
          <p:nvPr userDrawn="1"/>
        </p:nvSpPr>
        <p:spPr>
          <a:xfrm>
            <a:off x="9613557" y="605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B957-C9D0-8542-9590-5F01D34A7E9D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99" r:id="rId2"/>
    <p:sldLayoutId id="2147483900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6" r:id="rId22"/>
    <p:sldLayoutId id="2147483895" r:id="rId23"/>
    <p:sldLayoutId id="2147483887" r:id="rId24"/>
    <p:sldLayoutId id="2147483890" r:id="rId25"/>
    <p:sldLayoutId id="2147483884" r:id="rId26"/>
    <p:sldLayoutId id="2147483891" r:id="rId27"/>
    <p:sldLayoutId id="2147483892" r:id="rId28"/>
    <p:sldLayoutId id="2147483893" r:id="rId29"/>
    <p:sldLayoutId id="2147483894" r:id="rId30"/>
    <p:sldLayoutId id="2147483896" r:id="rId31"/>
    <p:sldLayoutId id="2147483883" r:id="rId32"/>
    <p:sldLayoutId id="2147483872" r:id="rId33"/>
    <p:sldLayoutId id="2147483873" r:id="rId34"/>
    <p:sldLayoutId id="2147483874" r:id="rId35"/>
    <p:sldLayoutId id="2147483875" r:id="rId36"/>
    <p:sldLayoutId id="2147483877" r:id="rId37"/>
    <p:sldLayoutId id="2147483898" r:id="rId38"/>
    <p:sldLayoutId id="2147483897" r:id="rId39"/>
    <p:sldLayoutId id="2147483878" r:id="rId40"/>
    <p:sldLayoutId id="2147483886" r:id="rId41"/>
    <p:sldLayoutId id="2147483901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ompleteideas.net/book/ebook/node109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D1C96B-52B9-0A45-9D88-21CCC6F7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 to ML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605D20-B62B-494C-A599-9599ED523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Harmeet Bhatia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9D99EA-E445-2941-AE41-FF4C6119E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105054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So Far…</a:t>
            </a:r>
            <a:endParaRPr sz="3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954" y="1549293"/>
            <a:ext cx="6678525" cy="50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3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760" y="2296800"/>
            <a:ext cx="7284480" cy="3662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540360" y="1400759"/>
            <a:ext cx="8520120" cy="4029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85623"/>
                </a:solidFill>
                <a:latin typeface="Roboto"/>
                <a:ea typeface="Roboto"/>
                <a:cs typeface="Roboto"/>
                <a:sym typeface="Roboto"/>
              </a:rPr>
              <a:t>It seems like easy to learn to categorize or to group different objects. We do it every time!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38562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Why this is harder for machines? </a:t>
            </a:r>
            <a:endParaRPr sz="30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540360" y="1400759"/>
            <a:ext cx="8520120" cy="4029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Why this is harder for machines?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385623"/>
                </a:solidFill>
                <a:latin typeface="Roboto"/>
                <a:ea typeface="Roboto"/>
                <a:cs typeface="Roboto"/>
                <a:sym typeface="Roboto"/>
              </a:rPr>
              <a:t>Brain?</a:t>
            </a:r>
            <a:r>
              <a:rPr lang="en-US" sz="8000" b="0" i="0" u="none" strike="noStrike" cap="non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0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540360" y="2296800"/>
            <a:ext cx="11012040" cy="384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443" y="3984977"/>
            <a:ext cx="4557409" cy="216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Importance and future of machine learning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540360" y="229680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History of machine learning</a:t>
            </a:r>
          </a:p>
          <a:p>
            <a:pPr marL="285930" lvl="0" indent="-171450">
              <a:lnSpc>
                <a:spcPct val="200000"/>
              </a:lnSpc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Arthur Samuel of IBM developed a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program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for playing checkers in the 1950s. Arthur Samuel first came up with the phrase “Machine Learning” in 1952. </a:t>
            </a:r>
            <a:endParaRPr lang="en-US" b="0" i="0" u="none" strike="noStrike" cap="none" dirty="0">
              <a:solidFill>
                <a:schemeClr val="accent6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930" lvl="4" indent="-171450">
              <a:lnSpc>
                <a:spcPct val="200000"/>
              </a:lnSpc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 1957, Frank Rosenblatt – at the Cornell Aeronautical Laboratory – combined Donald Hebb’s model of brain cell interaction with Arthur Samuel’s Machine Learning efforts and created the perceptron</a:t>
            </a:r>
            <a:r>
              <a:rPr lang="en-US" sz="1200" dirty="0"/>
              <a:t>. 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Most widely used branch of computer science nowadays(google)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Why this is an era of machine learning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3"/>
          <p:cNvSpPr/>
          <p:nvPr/>
        </p:nvSpPr>
        <p:spPr>
          <a:xfrm>
            <a:off x="540360" y="2296800"/>
            <a:ext cx="10617120" cy="390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Powerful machines that can handle computations quickly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Availability of huge amount of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Advancement of technology and knowledge among people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2760" y="3570120"/>
            <a:ext cx="3886200" cy="244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232" name="Google Shape;232;p13"/>
          <p:cNvPicPr preferRelativeResize="0"/>
          <p:nvPr/>
        </p:nvPicPr>
        <p:blipFill rotWithShape="1">
          <a:blip r:embed="rId4">
            <a:alphaModFix/>
          </a:blip>
          <a:srcRect b="-5411"/>
          <a:stretch/>
        </p:blipFill>
        <p:spPr>
          <a:xfrm>
            <a:off x="6281280" y="3570120"/>
            <a:ext cx="3686400" cy="24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Terminologies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540359" y="2296799"/>
            <a:ext cx="3760707" cy="362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Testing data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Validation data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Outliers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Training a model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Over fitting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Under fitting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Hyper Parameters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Dimensions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4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5992920" y="2296800"/>
            <a:ext cx="3941302" cy="4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Probability distribution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Curse of dimensionality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Error, Loss, Risk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Generalization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Validation and cross validation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Data Snooping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SSS problems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One shot learning</a:t>
            </a:r>
            <a:endParaRPr sz="18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540360" y="2296800"/>
            <a:ext cx="5555520" cy="39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data set (or dataset) is a collection of data.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4000"/>
              </a:lnSpc>
              <a:spcBef>
                <a:spcPts val="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99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Dataset is a table, where every column of a dataset represents values of a particular variable, and each row corresponds to a given record of the dataset.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4000"/>
              </a:lnSpc>
              <a:spcBef>
                <a:spcPts val="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99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Each value in the dataset is regarded as a datapoint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4000"/>
              </a:lnSpc>
              <a:spcBef>
                <a:spcPts val="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99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last column of data usually contains </a:t>
            </a:r>
            <a:r>
              <a:rPr lang="en-US" sz="1800" b="1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labels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5"/>
          <p:cNvPicPr preferRelativeResize="0"/>
          <p:nvPr/>
        </p:nvPicPr>
        <p:blipFill rotWithShape="1">
          <a:blip r:embed="rId3">
            <a:alphaModFix/>
          </a:blip>
          <a:srcRect l="4876" t="16612" r="5128" b="1175"/>
          <a:stretch/>
        </p:blipFill>
        <p:spPr>
          <a:xfrm>
            <a:off x="6826680" y="2309040"/>
            <a:ext cx="4094640" cy="32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Label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540360" y="2068200"/>
            <a:ext cx="11367720" cy="386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label or target is referred as the output of the data.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labelled dataset contains label which can be any output to classify the data such as cats or dogs, 0s or 1s.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When a model is trained it predicts the labels of the data given to it also known as classes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machine learning, if labels are not in numeric form, then we convert them into numeric form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example Apple=0, Pear=1, etc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000" y="3987360"/>
            <a:ext cx="5517360" cy="203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540360" y="2296800"/>
            <a:ext cx="11574000" cy="401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 feature is an individual measurable property or characteristic of a phenomenon being observed.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Previously we used the term data points, in machine learning data points are formed by features.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feature is a finite number which is observed by the observer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There are a lot of feature extraction techniques available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Performance of Model depends a lot on the features that we have selected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2440" y="4389120"/>
            <a:ext cx="4634280" cy="2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the </a:t>
            </a:r>
            <a:r>
              <a:rPr lang="en-US" sz="4860" b="1" spc="-1" dirty="0">
                <a:solidFill>
                  <a:srgbClr val="125DA2"/>
                </a:solidFill>
                <a:latin typeface="Open Sans"/>
                <a:ea typeface="Open Sans"/>
              </a:rPr>
              <a:t>ML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94480" y="12261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Course introduction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415800" y="220212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Tutor’s introduction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About the course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>
                <a:solidFill>
                  <a:srgbClr val="434343"/>
                </a:solidFill>
                <a:latin typeface="Roboto"/>
                <a:ea typeface="Roboto"/>
              </a:rPr>
              <a:t>Why you should take this course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Splitting the data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540360" y="229680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Testing data</a:t>
            </a:r>
            <a:endParaRPr/>
          </a:p>
          <a:p>
            <a:pPr marL="457200" marR="0" lvl="0" indent="-2284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Validation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Training data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540360" y="2296800"/>
            <a:ext cx="11264760" cy="400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1800" b="0" i="0" u="none" strike="noStrike" cap="none">
                <a:solidFill>
                  <a:srgbClr val="414042"/>
                </a:solidFill>
                <a:latin typeface="Roboto"/>
                <a:ea typeface="Roboto"/>
                <a:cs typeface="Roboto"/>
                <a:sym typeface="Roboto"/>
              </a:rPr>
              <a:t>machine learns from data. It finds relationships, and patterns from data.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14042"/>
                </a:solidFill>
                <a:latin typeface="Roboto"/>
                <a:ea typeface="Roboto"/>
                <a:cs typeface="Roboto"/>
                <a:sym typeface="Roboto"/>
              </a:rPr>
              <a:t>The data provided to the machine to learn and train itself is called training data.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0880" y="3511080"/>
            <a:ext cx="4979520" cy="279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0"/>
          <p:cNvSpPr/>
          <p:nvPr/>
        </p:nvSpPr>
        <p:spPr>
          <a:xfrm>
            <a:off x="61668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Testing data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540360" y="2296800"/>
            <a:ext cx="11426760" cy="3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Once the machine is trained by using training data, in order to test the machine if it is working fine or not, we use another set of data which should </a:t>
            </a:r>
            <a:r>
              <a:rPr lang="en-US" sz="1800" b="1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be the same data on which the model was trained,known as testing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9600" y="3510360"/>
            <a:ext cx="6942240" cy="255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Outliers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540360" y="2296800"/>
            <a:ext cx="11144520" cy="3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sng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 the dataset there might be some data points that differ from all other data points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Outliers are normally excluded from the dataset.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They can be identified by </a:t>
            </a:r>
            <a:r>
              <a:rPr lang="en-US" sz="1800" b="1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visualizing</a:t>
            </a: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the dataset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3240" y="3387960"/>
            <a:ext cx="4785840" cy="304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2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540360" y="2296800"/>
            <a:ext cx="11115000" cy="38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machine learning model is a mathematical equation or expression </a:t>
            </a:r>
            <a:r>
              <a:rPr lang="en-US" sz="1800" b="0" i="0" u="none" strike="noStrike" cap="none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rPr>
              <a:t>that tries to fit the data and learn to predict the unseen data</a:t>
            </a:r>
            <a:endParaRPr/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rPr>
              <a:t>Samples are encoded as being vectors with real values</a:t>
            </a:r>
            <a:endParaRPr/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rPr>
              <a:t>After encoding, every sample is really a point in some </a:t>
            </a:r>
            <a:r>
              <a:rPr lang="en-US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feature space</a:t>
            </a:r>
            <a:endParaRPr/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rPr>
              <a:t>Model is a </a:t>
            </a:r>
            <a:r>
              <a:rPr lang="en-US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800" b="0" i="0" u="none" strike="noStrike" cap="none">
                <a:solidFill>
                  <a:srgbClr val="242729"/>
                </a:solidFill>
                <a:latin typeface="Arial"/>
                <a:ea typeface="Arial"/>
                <a:cs typeface="Arial"/>
                <a:sym typeface="Arial"/>
              </a:rPr>
              <a:t> in the feature space</a:t>
            </a:r>
            <a:endParaRPr/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Dimensions</a:t>
            </a:r>
            <a:endParaRPr/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/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Hyperparameters</a:t>
            </a: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3646" y="4097867"/>
            <a:ext cx="3928528" cy="257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Training a model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540360" y="2296800"/>
            <a:ext cx="11220480" cy="376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process of trying to fit the training data into a model through a machine learning algorithm to achieve a pattern in the data for predicting an unseen data is known as training a model</a:t>
            </a:r>
            <a:endParaRPr/>
          </a:p>
          <a:p>
            <a:pPr marL="457200" marR="0" lvl="0" indent="-34272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Finding the parameters of the model that best capture the pattern of the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5920" y="3334680"/>
            <a:ext cx="5842080" cy="291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4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Cost, Error, Loss, Risk, </a:t>
            </a:r>
            <a:r>
              <a:rPr lang="en-US" sz="3000" b="0" i="0" u="none" strike="noStrike" cap="none">
                <a:solidFill>
                  <a:srgbClr val="385623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30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540360" y="2296800"/>
            <a:ext cx="11220480" cy="376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210" y="2296800"/>
            <a:ext cx="8115556" cy="2692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Optimization</a:t>
            </a:r>
            <a:endParaRPr sz="30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540360" y="2296800"/>
            <a:ext cx="11220480" cy="376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210" y="2296800"/>
            <a:ext cx="8115556" cy="2692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Overfitting, Underfitting</a:t>
            </a: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000" b="0" i="0" u="none" strike="noStrike" cap="none">
                <a:solidFill>
                  <a:srgbClr val="548135"/>
                </a:solidFill>
                <a:latin typeface="Roboto"/>
                <a:ea typeface="Roboto"/>
                <a:cs typeface="Roboto"/>
                <a:sym typeface="Roboto"/>
              </a:rPr>
              <a:t>Just Right/Optimum</a:t>
            </a:r>
            <a:endParaRPr sz="30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540360" y="2144160"/>
            <a:ext cx="11294280" cy="379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3273" y="2144160"/>
            <a:ext cx="6923087" cy="227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5427" y="4337697"/>
            <a:ext cx="7318780" cy="251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85623"/>
                </a:solidFill>
                <a:latin typeface="Roboto"/>
                <a:ea typeface="Roboto"/>
                <a:cs typeface="Roboto"/>
                <a:sym typeface="Roboto"/>
              </a:rPr>
              <a:t>Validation and Cross Validation</a:t>
            </a:r>
            <a:endParaRPr sz="300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540360" y="2144160"/>
            <a:ext cx="11294280" cy="379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3273" y="2144160"/>
            <a:ext cx="6923087" cy="227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5427" y="4337697"/>
            <a:ext cx="7318780" cy="251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/>
          <p:nvPr/>
        </p:nvSpPr>
        <p:spPr>
          <a:xfrm>
            <a:off x="0" y="1740591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60" b="1" i="0" u="none" strike="noStrike" cap="none">
                <a:solidFill>
                  <a:srgbClr val="125DA2"/>
                </a:solidFill>
                <a:latin typeface="Open Sans"/>
                <a:ea typeface="Open Sans"/>
                <a:cs typeface="Open Sans"/>
                <a:sym typeface="Open Sans"/>
              </a:rPr>
              <a:t>Introduction to Machine Learning</a:t>
            </a:r>
            <a:endParaRPr sz="48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211" y="2843303"/>
            <a:ext cx="8043337" cy="307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540360" y="1400759"/>
            <a:ext cx="8520120" cy="947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548135"/>
                </a:solidFill>
                <a:latin typeface="Roboto"/>
                <a:ea typeface="Roboto"/>
                <a:cs typeface="Roboto"/>
                <a:sym typeface="Roboto"/>
              </a:rPr>
              <a:t>Generalization, Data Snooping, Validation Set</a:t>
            </a:r>
            <a:endParaRPr sz="30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540360" y="2144160"/>
            <a:ext cx="11294280" cy="379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3273" y="2144160"/>
            <a:ext cx="6923087" cy="227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5427" y="4337697"/>
            <a:ext cx="7318780" cy="251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540360" y="1400759"/>
            <a:ext cx="8520120" cy="947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548135"/>
                </a:solidFill>
                <a:latin typeface="Roboto"/>
                <a:ea typeface="Roboto"/>
                <a:cs typeface="Roboto"/>
                <a:sym typeface="Roboto"/>
              </a:rPr>
              <a:t>Probability Distributions and </a:t>
            </a:r>
            <a:r>
              <a:rPr lang="en-US" sz="3000" b="0" i="0" u="none" strike="noStrike" cap="non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Curse of Dimensionality</a:t>
            </a:r>
            <a:endParaRPr sz="30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9"/>
          <p:cNvSpPr/>
          <p:nvPr/>
        </p:nvSpPr>
        <p:spPr>
          <a:xfrm>
            <a:off x="540360" y="2144160"/>
            <a:ext cx="11294280" cy="379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9025" y="3248566"/>
            <a:ext cx="8852727" cy="309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022" y="2420447"/>
            <a:ext cx="4455811" cy="274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540360" y="1400759"/>
            <a:ext cx="8520120" cy="947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Small Sample Size problems</a:t>
            </a:r>
            <a:endParaRPr/>
          </a:p>
          <a:p>
            <a:pPr marL="4572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One Shot Learning</a:t>
            </a: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540360" y="2144160"/>
            <a:ext cx="11294280" cy="379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Importance of data in machine learning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1"/>
          <p:cNvSpPr/>
          <p:nvPr/>
        </p:nvSpPr>
        <p:spPr>
          <a:xfrm>
            <a:off x="540360" y="229680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Formats of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◆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Structured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Labeled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Unlabeled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◆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Unstructured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to choose the best format of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Data Encoding and Preprocessing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540360" y="2296800"/>
            <a:ext cx="4642200" cy="255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Videos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endParaRPr/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/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One Hot encoding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standardization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4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605880" y="1400760"/>
            <a:ext cx="10092600" cy="89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A general flow of a typical Machine learning project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540360" y="2279880"/>
            <a:ext cx="8520120" cy="289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➔"/>
            </a:pPr>
            <a:r>
              <a:rPr lang="en-US"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Repeat/Happy Ending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the </a:t>
            </a:r>
            <a:r>
              <a:rPr lang="en-US" sz="4860" b="1" spc="-1" dirty="0">
                <a:solidFill>
                  <a:srgbClr val="125DA2"/>
                </a:solidFill>
                <a:latin typeface="Open Sans"/>
                <a:ea typeface="Open Sans"/>
              </a:rPr>
              <a:t>ML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94480" y="12261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2A3990"/>
                </a:solidFill>
                <a:latin typeface="Roboto"/>
                <a:ea typeface="Roboto"/>
              </a:rPr>
              <a:t>Course introduction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B5C9A-7BC1-4E56-BA33-DBF03E504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75" y="1759245"/>
            <a:ext cx="59436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60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the </a:t>
            </a:r>
            <a:r>
              <a:rPr lang="en-US" sz="4860" b="1" spc="-1" dirty="0">
                <a:solidFill>
                  <a:srgbClr val="125DA2"/>
                </a:solidFill>
                <a:latin typeface="Open Sans"/>
                <a:ea typeface="Open Sans"/>
              </a:rPr>
              <a:t>ML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94479" y="1226159"/>
            <a:ext cx="10515240" cy="48550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endParaRPr lang="en-US" sz="11500" b="0" strike="noStrike" spc="-1" dirty="0">
              <a:solidFill>
                <a:schemeClr val="accent6">
                  <a:lumMod val="50000"/>
                </a:schemeClr>
              </a:solidFill>
              <a:latin typeface="Roboto"/>
              <a:ea typeface="Roboto"/>
            </a:endParaRPr>
          </a:p>
          <a:p>
            <a:pPr algn="ctr">
              <a:lnSpc>
                <a:spcPct val="100000"/>
              </a:lnSpc>
            </a:pPr>
            <a:r>
              <a:rPr lang="en-US" sz="11500" b="0" strike="noStrike" spc="-1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</a:rPr>
              <a:t>Why </a:t>
            </a:r>
            <a:r>
              <a:rPr lang="en-US" sz="11500" spc="-1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</a:rPr>
              <a:t>DNN</a:t>
            </a:r>
            <a:r>
              <a:rPr lang="en-US" sz="11500" b="0" strike="noStrike" spc="-1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</a:rPr>
              <a:t>?</a:t>
            </a:r>
            <a:endParaRPr lang="en-US" sz="11500" b="0" strike="noStrike" spc="-1" dirty="0">
              <a:solidFill>
                <a:schemeClr val="accent6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2360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the </a:t>
            </a:r>
            <a:r>
              <a:rPr lang="en-US" sz="4860" b="1" spc="-1" dirty="0">
                <a:solidFill>
                  <a:srgbClr val="125DA2"/>
                </a:solidFill>
                <a:latin typeface="Open Sans"/>
                <a:ea typeface="Open Sans"/>
              </a:rPr>
              <a:t>ML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46320" y="12549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Course importance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346320" y="2151000"/>
            <a:ext cx="8520120" cy="33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Curtains of machine learning will be lifted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Practical implementation of projects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Most widely used programming language(python)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38080" y="288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</a:t>
            </a:r>
            <a:r>
              <a:rPr lang="en-US" sz="4860" b="1" spc="-1" dirty="0">
                <a:solidFill>
                  <a:srgbClr val="125DA2"/>
                </a:solidFill>
                <a:latin typeface="Open Sans"/>
                <a:ea typeface="Open Sans"/>
              </a:rPr>
              <a:t>ML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346320" y="1254960"/>
            <a:ext cx="852012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2A3990"/>
                </a:solidFill>
                <a:latin typeface="Roboto"/>
                <a:ea typeface="Roboto"/>
              </a:rPr>
              <a:t>Overview of course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311760" y="2220479"/>
            <a:ext cx="8520120" cy="35766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Introduction to python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Introduction to Machine Learning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Deep Neural Networks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pc="-1" dirty="0">
                <a:solidFill>
                  <a:srgbClr val="434343"/>
                </a:solidFill>
                <a:latin typeface="Roboto"/>
              </a:rPr>
              <a:t>COVID-19 Data analysis</a:t>
            </a:r>
            <a:endParaRPr lang="en-US" sz="1800" b="0" strike="noStrike" spc="-1" dirty="0">
              <a:solidFill>
                <a:srgbClr val="434343"/>
              </a:solidFill>
              <a:latin typeface="Roboto"/>
              <a:ea typeface="Roboto"/>
            </a:endParaRP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Live implementation </a:t>
            </a:r>
            <a:r>
              <a:rPr lang="en-US" spc="-1" dirty="0">
                <a:solidFill>
                  <a:srgbClr val="434343"/>
                </a:solidFill>
                <a:latin typeface="Roboto"/>
                <a:ea typeface="Roboto"/>
              </a:rPr>
              <a:t>in TensorFlow</a:t>
            </a:r>
          </a:p>
          <a:p>
            <a:pPr marL="457200" indent="-342720">
              <a:lnSpc>
                <a:spcPct val="200000"/>
              </a:lnSpc>
              <a:buClr>
                <a:srgbClr val="434343"/>
              </a:buClr>
              <a:buFont typeface="Roboto"/>
              <a:buChar char="➔"/>
            </a:pPr>
            <a:r>
              <a:rPr lang="en-US" sz="1800" b="0" strike="noStrike" spc="-1" dirty="0">
                <a:solidFill>
                  <a:srgbClr val="434343"/>
                </a:solidFill>
                <a:latin typeface="Roboto"/>
                <a:ea typeface="Roboto"/>
              </a:rPr>
              <a:t>Optional part containing in-depth mathematics behind </a:t>
            </a:r>
            <a:r>
              <a:rPr lang="en-US" spc="-1" dirty="0">
                <a:solidFill>
                  <a:srgbClr val="434343"/>
                </a:solidFill>
                <a:latin typeface="Roboto"/>
                <a:ea typeface="Roboto"/>
              </a:rPr>
              <a:t>DNN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Learning process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600" y="2080800"/>
            <a:ext cx="8946316" cy="419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Learning or </a:t>
            </a:r>
            <a:r>
              <a:rPr lang="en-US" sz="3000" b="0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Training?</a:t>
            </a:r>
            <a:endParaRPr sz="3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600" y="2080800"/>
            <a:ext cx="8946316" cy="419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Let’s Test Your Learning</a:t>
            </a:r>
            <a:endParaRPr sz="3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080" y="2080799"/>
            <a:ext cx="8222400" cy="4626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sz="3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884" y="2098390"/>
            <a:ext cx="7931596" cy="467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540360" y="1400759"/>
            <a:ext cx="8520120" cy="445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Think About It: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833C0B"/>
                </a:solidFill>
                <a:latin typeface="Roboto"/>
                <a:ea typeface="Roboto"/>
                <a:cs typeface="Roboto"/>
                <a:sym typeface="Roboto"/>
              </a:rPr>
              <a:t>Learning to categorize different objects is the only kind of learning?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833C0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What if you have access to objects but no body is supervising you about their classes/categories/labels?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F5496"/>
                </a:solidFill>
                <a:latin typeface="Roboto"/>
                <a:ea typeface="Roboto"/>
                <a:cs typeface="Roboto"/>
                <a:sym typeface="Roboto"/>
              </a:rPr>
              <a:t>What is the best that you can do in the absence of a supervisor? </a:t>
            </a:r>
            <a:endParaRPr sz="2400" b="0" i="0" u="none" strike="noStrike" cap="non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4146" y="2819386"/>
            <a:ext cx="2508969" cy="2508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/>
        </p:nvSpPr>
        <p:spPr>
          <a:xfrm>
            <a:off x="838080" y="28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25DA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to Machine Learning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540360" y="140076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endParaRPr sz="3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540360" y="2296800"/>
            <a:ext cx="11012040" cy="33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350" y="2187850"/>
            <a:ext cx="6178125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2912150" y="2220600"/>
            <a:ext cx="1954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No labels</a:t>
            </a:r>
            <a:endParaRPr sz="18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ptum WIdescreen 2017">
  <a:themeElements>
    <a:clrScheme name="Optu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C25608"/>
      </a:accent1>
      <a:accent2>
        <a:srgbClr val="EAAA00"/>
      </a:accent2>
      <a:accent3>
        <a:srgbClr val="A22B38"/>
      </a:accent3>
      <a:accent4>
        <a:srgbClr val="008770"/>
      </a:accent4>
      <a:accent5>
        <a:srgbClr val="3B0083"/>
      </a:accent5>
      <a:accent6>
        <a:srgbClr val="00549F"/>
      </a:accent6>
      <a:hlink>
        <a:srgbClr val="00549F"/>
      </a:hlink>
      <a:folHlink>
        <a:srgbClr val="C256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CB17838BE6154B8FE337A9A7621824" ma:contentTypeVersion="13" ma:contentTypeDescription="Create a new document." ma:contentTypeScope="" ma:versionID="d6f03b25bd7dfe7f5c317e1aea06bd5b">
  <xsd:schema xmlns:xsd="http://www.w3.org/2001/XMLSchema" xmlns:xs="http://www.w3.org/2001/XMLSchema" xmlns:p="http://schemas.microsoft.com/office/2006/metadata/properties" xmlns:ns2="3cc7cc9a-fe0f-41c4-a19c-289700e076d8" xmlns:ns3="78110898-dcc3-4fc8-805e-3f482d1e6958" targetNamespace="http://schemas.microsoft.com/office/2006/metadata/properties" ma:root="true" ma:fieldsID="85476f4b1a1308dbd221fcfc1286f70d" ns2:_="" ns3:_="">
    <xsd:import namespace="3cc7cc9a-fe0f-41c4-a19c-289700e076d8"/>
    <xsd:import namespace="78110898-dcc3-4fc8-805e-3f482d1e69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c7cc9a-fe0f-41c4-a19c-289700e076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10898-dcc3-4fc8-805e-3f482d1e69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661530-98E5-4D69-B29A-3C0E33CDE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c7cc9a-fe0f-41c4-a19c-289700e076d8"/>
    <ds:schemaRef ds:uri="78110898-dcc3-4fc8-805e-3f482d1e69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72DBA8-2504-4AD1-BD72-3562DB5094EB}">
  <ds:schemaRefs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8110898-dcc3-4fc8-805e-3f482d1e6958"/>
    <ds:schemaRef ds:uri="3cc7cc9a-fe0f-41c4-a19c-289700e076d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10293</TotalTime>
  <Words>1081</Words>
  <Application>Microsoft Macintosh PowerPoint</Application>
  <PresentationFormat>Widescreen</PresentationFormat>
  <Paragraphs>235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Open Sans</vt:lpstr>
      <vt:lpstr>Open Sans ExtraBold</vt:lpstr>
      <vt:lpstr>Roboto</vt:lpstr>
      <vt:lpstr>Times New Roman</vt:lpstr>
      <vt:lpstr>Optum WIdescreen 2017</vt:lpstr>
      <vt:lpstr>Intro to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Bhatia, Harmeet</cp:lastModifiedBy>
  <cp:revision>52</cp:revision>
  <dcterms:created xsi:type="dcterms:W3CDTF">2017-07-17T15:17:37Z</dcterms:created>
  <dcterms:modified xsi:type="dcterms:W3CDTF">2022-02-17T01:17:58Z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0x0101002BCB17838BE6154B8FE337A9A7621824</vt:lpwstr>
  </property>
</Properties>
</file>